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4" r:id="rId2"/>
    <p:sldId id="275" r:id="rId3"/>
    <p:sldId id="265" r:id="rId4"/>
    <p:sldId id="266" r:id="rId5"/>
    <p:sldId id="267" r:id="rId6"/>
    <p:sldId id="268" r:id="rId7"/>
    <p:sldId id="269" r:id="rId8"/>
    <p:sldId id="270" r:id="rId9"/>
    <p:sldId id="271" r:id="rId10"/>
    <p:sldId id="272" r:id="rId11"/>
    <p:sldId id="273" r:id="rId1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EBBEB1E-C911-4943-9339-E2A7D5DF48E2}" type="datetimeFigureOut">
              <a:rPr lang="ru-RU" smtClean="0"/>
              <a:pPr/>
              <a:t>23.11.2020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55CD9C3-89D1-4AE1-9DA9-626662AF2FC2}"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EBBEB1E-C911-4943-9339-E2A7D5DF48E2}" type="datetimeFigureOut">
              <a:rPr lang="ru-RU" smtClean="0"/>
              <a:pPr/>
              <a:t>23.11.2020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55CD9C3-89D1-4AE1-9DA9-626662AF2FC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EBBEB1E-C911-4943-9339-E2A7D5DF48E2}" type="datetimeFigureOut">
              <a:rPr lang="ru-RU" smtClean="0"/>
              <a:pPr/>
              <a:t>23.11.2020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55CD9C3-89D1-4AE1-9DA9-626662AF2FC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EBBEB1E-C911-4943-9339-E2A7D5DF48E2}" type="datetimeFigureOut">
              <a:rPr lang="ru-RU" smtClean="0"/>
              <a:pPr/>
              <a:t>23.11.2020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55CD9C3-89D1-4AE1-9DA9-626662AF2FC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EBBEB1E-C911-4943-9339-E2A7D5DF48E2}" type="datetimeFigureOut">
              <a:rPr lang="ru-RU" smtClean="0"/>
              <a:pPr/>
              <a:t>23.11.2020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55CD9C3-89D1-4AE1-9DA9-626662AF2FC2}"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EBBEB1E-C911-4943-9339-E2A7D5DF48E2}" type="datetimeFigureOut">
              <a:rPr lang="ru-RU" smtClean="0"/>
              <a:pPr/>
              <a:t>23.11.2020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55CD9C3-89D1-4AE1-9DA9-626662AF2FC2}"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EBBEB1E-C911-4943-9339-E2A7D5DF48E2}" type="datetimeFigureOut">
              <a:rPr lang="ru-RU" smtClean="0"/>
              <a:pPr/>
              <a:t>23.11.2020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55CD9C3-89D1-4AE1-9DA9-626662AF2FC2}"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EBBEB1E-C911-4943-9339-E2A7D5DF48E2}" type="datetimeFigureOut">
              <a:rPr lang="ru-RU" smtClean="0"/>
              <a:pPr/>
              <a:t>23.11.2020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55CD9C3-89D1-4AE1-9DA9-626662AF2FC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EBBEB1E-C911-4943-9339-E2A7D5DF48E2}" type="datetimeFigureOut">
              <a:rPr lang="ru-RU" smtClean="0"/>
              <a:pPr/>
              <a:t>23.11.2020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55CD9C3-89D1-4AE1-9DA9-626662AF2FC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EBBEB1E-C911-4943-9339-E2A7D5DF48E2}" type="datetimeFigureOut">
              <a:rPr lang="ru-RU" smtClean="0"/>
              <a:pPr/>
              <a:t>23.11.2020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55CD9C3-89D1-4AE1-9DA9-626662AF2FC2}"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EBBEB1E-C911-4943-9339-E2A7D5DF48E2}" type="datetimeFigureOut">
              <a:rPr lang="ru-RU" smtClean="0"/>
              <a:pPr/>
              <a:t>23.11.2020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55CD9C3-89D1-4AE1-9DA9-626662AF2FC2}"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BBEB1E-C911-4943-9339-E2A7D5DF48E2}" type="datetimeFigureOut">
              <a:rPr lang="ru-RU" smtClean="0"/>
              <a:pPr/>
              <a:t>23.11.2020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5CD9C3-89D1-4AE1-9DA9-626662AF2FC2}"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en-US" dirty="0" smtClean="0"/>
              <a:t>5-</a:t>
            </a:r>
            <a:r>
              <a:rPr lang="kk-KZ" dirty="0" smtClean="0"/>
              <a:t>дәріс</a:t>
            </a:r>
            <a:br>
              <a:rPr lang="kk-KZ" dirty="0" smtClean="0"/>
            </a:br>
            <a:r>
              <a:rPr lang="kk-KZ" b="1" dirty="0" smtClean="0"/>
              <a:t>ТҮРЛI ФАКТОРЛАРДЫҢ КӨБIК ТҮЗIЛУГЕ ЖӘНЕ КӨБІК ТҰРАҚТЫЛЫҒЫНА ТИГIЗЕТIН ӘСЕРI</a:t>
            </a:r>
            <a:r>
              <a:rPr lang="ru-RU" dirty="0" smtClean="0"/>
              <a:t/>
            </a:r>
            <a:br>
              <a:rPr lang="ru-RU" dirty="0" smtClean="0"/>
            </a:b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Объект 2"/>
          <p:cNvSpPr>
            <a:spLocks noGrp="1"/>
          </p:cNvSpPr>
          <p:nvPr>
            <p:ph idx="1"/>
          </p:nvPr>
        </p:nvSpPr>
        <p:spPr>
          <a:xfrm>
            <a:off x="628650" y="377825"/>
            <a:ext cx="7886700" cy="5799138"/>
          </a:xfrm>
        </p:spPr>
        <p:txBody>
          <a:bodyPr>
            <a:normAutofit fontScale="85000" lnSpcReduction="20000"/>
          </a:bodyPr>
          <a:lstStyle/>
          <a:p>
            <a:r>
              <a:rPr lang="kk-KZ" smtClean="0"/>
              <a:t>Температура 20</a:t>
            </a:r>
            <a:r>
              <a:rPr lang="kk-KZ" baseline="30000" smtClean="0"/>
              <a:t>0</a:t>
            </a:r>
            <a:r>
              <a:rPr lang="kk-KZ" smtClean="0"/>
              <a:t>С-ден 40-50</a:t>
            </a:r>
            <a:r>
              <a:rPr lang="kk-KZ" baseline="30000" smtClean="0"/>
              <a:t>0</a:t>
            </a:r>
            <a:r>
              <a:rPr lang="kk-KZ" smtClean="0"/>
              <a:t>С дейiн өскенде көбiк көлемiнiң артуы көпiршiктердiң iшiндегi қысымның жоғарылауына, БАЗ ерiгiштiгiнiң артуына, беттiк керiлу күшiнiң төмендеуiне, т.б. байланысты. Жоғары температурада көбiк түзу қасиетiнiң төмендеуi көбiк қабықшаларының берiктiгiнiң әлсiреуiмен байланысты.</a:t>
            </a:r>
            <a:endParaRPr lang="ru-RU" smtClean="0"/>
          </a:p>
          <a:p>
            <a:r>
              <a:rPr lang="kk-KZ" smtClean="0"/>
              <a:t>Ионсыз БАЗ үшiн ылайлану нүктесi белгiлi температураға сәйкес келедi. Бұндай ерiтiндiлердiң көбiк түзу қасиетi ылайлану нүктесiне жеткенде белгiлi мәнге дейiн күрт төмендеп, осыдан кейiн температура одан ары жоғарылағанда тұрақтанып қалады. Ерiтiндiлердiң ылайлану температурасы БАЗ-дың химиялық құрылысына байланысты, ал бұл процесс қосылыстың температурасы аpтқан сайын БАЗ-дың ерiгiштiгiнiң артуына негiзделген.</a:t>
            </a:r>
            <a:endParaRPr lang="ru-RU" smtClean="0"/>
          </a:p>
          <a:p>
            <a:endParaRPr lang="ru-RU"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Объект 2"/>
          <p:cNvSpPr>
            <a:spLocks noGrp="1"/>
          </p:cNvSpPr>
          <p:nvPr>
            <p:ph idx="1"/>
          </p:nvPr>
        </p:nvSpPr>
        <p:spPr>
          <a:xfrm>
            <a:off x="628650" y="331789"/>
            <a:ext cx="7886700" cy="5845175"/>
          </a:xfrm>
        </p:spPr>
        <p:txBody>
          <a:bodyPr>
            <a:normAutofit fontScale="85000" lnSpcReduction="20000"/>
          </a:bodyPr>
          <a:lstStyle/>
          <a:p>
            <a:r>
              <a:rPr lang="kk-KZ" smtClean="0"/>
              <a:t>Температура жоғарылағанда БАЗ-дың адсорбциялануы нашарлайды да, көбiкiң тұрақтылығы төмендейдi, бiрақ онымен бiрге көбiк түзушінің epiгiштiгi жақсарады да тұрақтылығы арттырады. Температура жоғарылағанда адсорбцияланған молекулалардың жылулық қозғалыстары артып, көбiк түзуші молекулалардан тұратын беттiк қабаттың механикалық бepiкiгi әлсiрейдi және көбiк түзушінің ерiтiндiсiнiң тұтқырлығы төмендеп, осының салдарынан көбiктен сұйықтың бөлiну жылдамдығы артады, сол сияқты көбiк түзушінің полярлы топтарының гидраттану жағдайлары да өзгередi. Температура артқанда гидратты қабаттардың тұрақтылығы төмендеп, көбіктің тұрақтылығының нашарлауына әкелiп соғады.</a:t>
            </a:r>
            <a:endParaRPr lang="ru-RU" smtClean="0"/>
          </a:p>
          <a:p>
            <a:endParaRPr lang="ru-RU"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srcRect/>
          <a:stretch>
            <a:fillRect/>
          </a:stretch>
        </p:blipFill>
        <p:spPr bwMode="auto">
          <a:xfrm>
            <a:off x="2051720" y="0"/>
            <a:ext cx="5112568" cy="6525344"/>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en-US" b="1" dirty="0" smtClean="0"/>
              <a:t/>
            </a:r>
            <a:br>
              <a:rPr lang="en-US" b="1" dirty="0" smtClean="0"/>
            </a:br>
            <a:r>
              <a:rPr lang="ru-RU" dirty="0"/>
              <a:t/>
            </a:r>
            <a:br>
              <a:rPr lang="ru-RU" dirty="0"/>
            </a:br>
            <a:endParaRPr lang="ru-RU" dirty="0"/>
          </a:p>
        </p:txBody>
      </p:sp>
      <p:sp>
        <p:nvSpPr>
          <p:cNvPr id="3" name="Объект 2"/>
          <p:cNvSpPr>
            <a:spLocks noGrp="1"/>
          </p:cNvSpPr>
          <p:nvPr>
            <p:ph idx="1"/>
          </p:nvPr>
        </p:nvSpPr>
        <p:spPr>
          <a:xfrm>
            <a:off x="457200" y="692696"/>
            <a:ext cx="8229600" cy="5433467"/>
          </a:xfrm>
        </p:spPr>
        <p:txBody>
          <a:bodyPr rtlCol="0">
            <a:normAutofit fontScale="77500" lnSpcReduction="20000"/>
          </a:bodyPr>
          <a:lstStyle/>
          <a:p>
            <a:pPr fontAlgn="auto">
              <a:spcAft>
                <a:spcPts val="0"/>
              </a:spcAft>
              <a:buFont typeface="Arial" panose="020B0604020202020204" pitchFamily="34" charset="0"/>
              <a:buChar char="•"/>
              <a:defRPr/>
            </a:pPr>
            <a:r>
              <a:rPr lang="kk-KZ" b="1" dirty="0"/>
              <a:t>1 БАЗ концентрациясының әсерi</a:t>
            </a:r>
            <a:endParaRPr lang="ru-RU" dirty="0"/>
          </a:p>
          <a:p>
            <a:pPr fontAlgn="auto">
              <a:spcAft>
                <a:spcPts val="0"/>
              </a:spcAft>
              <a:buFont typeface="Arial" panose="020B0604020202020204" pitchFamily="34" charset="0"/>
              <a:buChar char="•"/>
              <a:defRPr/>
            </a:pPr>
            <a:r>
              <a:rPr lang="kk-KZ" b="1" dirty="0"/>
              <a:t> </a:t>
            </a:r>
            <a:r>
              <a:rPr lang="kk-KZ" dirty="0" smtClean="0"/>
              <a:t>БАЗ </a:t>
            </a:r>
            <a:r>
              <a:rPr lang="kk-KZ" dirty="0"/>
              <a:t>концентрациясы да көбіктүзгіштікке әсер етеді, яғни концентрацияның өсуімен ерітіндінің көбік түзу қабілеті  жоғарылап, концентрацияның шамасы жоғарғы болғанда максималды мәнге жетеді де, тұрақтанады. Концентрация артуына қарай көбiк түзу қасиетiнiң жоғарылауы мицеллалар түзiлуiне байланысты, ол концентрацияның жоғарғы шегiнде (MТКК - мицелла түзiлудiн критикалық концентрациясы) көбiк көлемi де ең жоғары шегiне жетедi. МТКК аймағында механикалық жағынан берiк адсорбциялық қабаттың қалыптасуы аяқталады. Концентрация бұдан ары жоғарылағанда (МТКК-дан жоғары) ерiтiндiде молекулалардың диффузиялану жылдамдығы төмендеп, осыған сәйкес БАЗ-дың көбiк түзу қасиетi де әлсiрейдi.</a:t>
            </a:r>
            <a:endParaRPr lang="ru-RU" dirty="0"/>
          </a:p>
          <a:p>
            <a:pPr fontAlgn="auto">
              <a:spcAft>
                <a:spcPts val="0"/>
              </a:spcAft>
              <a:buFont typeface="Arial" panose="020B0604020202020204" pitchFamily="34" charset="0"/>
              <a:buChar char="•"/>
              <a:defRPr/>
            </a:pPr>
            <a:r>
              <a:rPr lang="kk-KZ" b="1" dirty="0"/>
              <a:t> </a:t>
            </a:r>
            <a:endParaRPr lang="ru-RU" dirty="0"/>
          </a:p>
          <a:p>
            <a:pPr fontAlgn="auto">
              <a:spcAft>
                <a:spcPts val="0"/>
              </a:spcAft>
              <a:buFont typeface="Arial" panose="020B0604020202020204" pitchFamily="34" charset="0"/>
              <a:buChar char="•"/>
              <a:defRPr/>
            </a:pP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Объект 2"/>
          <p:cNvSpPr>
            <a:spLocks noGrp="1"/>
          </p:cNvSpPr>
          <p:nvPr>
            <p:ph idx="1"/>
          </p:nvPr>
        </p:nvSpPr>
        <p:spPr>
          <a:xfrm>
            <a:off x="628650" y="377825"/>
            <a:ext cx="7886700" cy="5799138"/>
          </a:xfrm>
        </p:spPr>
        <p:txBody>
          <a:bodyPr>
            <a:normAutofit fontScale="85000" lnSpcReduction="10000"/>
          </a:bodyPr>
          <a:lstStyle/>
          <a:p>
            <a:r>
              <a:rPr lang="kk-KZ" smtClean="0"/>
              <a:t>БАЗ концентрациясының жоғарылауына сәйкес көбiк тұрақтылығының артуы адсорбциялық қабатқа байланысты болады. Көбiктiң тұрақтылығы ерiтiндiдегi БАЗ-дың концентрациясы артқанда, әдетте МТКК дәрежесiне жеткенде, өзiнiң ең жоғарғы мәнiне жетiп, одан соң төмендейдi. Алкилсульфонаттар, алкилфенолдар мен натрийлi сабындар үшiн тұрақтылықтың жоғарылайтын концентрациясының мәнi БАЗ-дың радикал тiзбегiнiң ұзындығы ұлғайған сайын төмендейдi.</a:t>
            </a:r>
            <a:endParaRPr lang="ru-RU" smtClean="0"/>
          </a:p>
          <a:p>
            <a:r>
              <a:rPr lang="kk-KZ" smtClean="0"/>
              <a:t>Анионды БАЗ epiтiндiлepiнe май спиртiнiң МТКК-дан аз мөлшерiн қосатын болса, БАЗ-дың ерiгiштiгi жоғарылап, сонымен бірге көбік түзгіштігі де тұрақтылығы да артады.</a:t>
            </a:r>
            <a:endParaRPr lang="ru-RU" smtClean="0"/>
          </a:p>
          <a:p>
            <a:endParaRPr lang="ru-RU"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Заголовок 1"/>
          <p:cNvSpPr>
            <a:spLocks noGrp="1"/>
          </p:cNvSpPr>
          <p:nvPr>
            <p:ph type="title"/>
          </p:nvPr>
        </p:nvSpPr>
        <p:spPr/>
        <p:txBody>
          <a:bodyPr>
            <a:normAutofit fontScale="90000"/>
          </a:bodyPr>
          <a:lstStyle/>
          <a:p>
            <a:r>
              <a:rPr lang="kk-KZ" b="1" dirty="0" smtClean="0"/>
              <a:t/>
            </a:r>
            <a:br>
              <a:rPr lang="kk-KZ" b="1" dirty="0" smtClean="0"/>
            </a:br>
            <a:r>
              <a:rPr lang="kk-KZ" b="1" dirty="0" smtClean="0"/>
              <a:t>2. Ерiтiндiлердiң беттiк керiлуiнiң әсерi</a:t>
            </a:r>
            <a:r>
              <a:rPr lang="ru-RU" dirty="0" smtClean="0"/>
              <a:t/>
            </a:r>
            <a:br>
              <a:rPr lang="ru-RU" dirty="0" smtClean="0"/>
            </a:br>
            <a:endParaRPr lang="ru-RU" dirty="0" smtClean="0"/>
          </a:p>
        </p:txBody>
      </p:sp>
      <p:sp>
        <p:nvSpPr>
          <p:cNvPr id="3" name="Объект 2"/>
          <p:cNvSpPr>
            <a:spLocks noGrp="1"/>
          </p:cNvSpPr>
          <p:nvPr>
            <p:ph idx="1"/>
          </p:nvPr>
        </p:nvSpPr>
        <p:spPr/>
        <p:txBody>
          <a:bodyPr rtlCol="0">
            <a:normAutofit fontScale="85000" lnSpcReduction="20000"/>
          </a:bodyPr>
          <a:lstStyle/>
          <a:p>
            <a:pPr fontAlgn="auto">
              <a:spcAft>
                <a:spcPts val="0"/>
              </a:spcAft>
              <a:buFont typeface="Arial" panose="020B0604020202020204" pitchFamily="34" charset="0"/>
              <a:buChar char="•"/>
              <a:defRPr/>
            </a:pPr>
            <a:r>
              <a:rPr lang="kk-KZ" b="1" dirty="0"/>
              <a:t> </a:t>
            </a:r>
            <a:r>
              <a:rPr lang="kk-KZ" dirty="0" smtClean="0"/>
              <a:t>Ерiтiндiлердiң </a:t>
            </a:r>
            <a:r>
              <a:rPr lang="kk-KZ" dirty="0"/>
              <a:t>беттiк керiлуi төмендеген сайын оның көбiк түзу қасиетi артады. Беттік керілуідің төмендеуімен бірдей көлемдегі көбік алу үшін аз жұмыс жұмсалады және бос беттік энергия қорының азаюына әкеледі. Көбінесе БАЗ ерітінділерінің көбіктүзгіштігін бағалау үшін қолданылатын негізгі критерий ретінде осы БАЗ молекулаларының сұйық-ауа шекарасында адсорбциялану шамасы және оған байланысты беттік керілудің төмендеуі, адсорбция жұмысы, шекті адсорбция сияқты қасиеттері қолданылады.</a:t>
            </a:r>
            <a:endParaRPr lang="ru-RU" dirty="0"/>
          </a:p>
          <a:p>
            <a:pPr fontAlgn="auto">
              <a:spcAft>
                <a:spcPts val="0"/>
              </a:spcAft>
              <a:buFont typeface="Arial" panose="020B0604020202020204" pitchFamily="34" charset="0"/>
              <a:buChar char="•"/>
              <a:defRPr/>
            </a:pPr>
            <a:r>
              <a:rPr lang="kk-KZ" dirty="0"/>
              <a:t> </a:t>
            </a:r>
            <a:endParaRPr lang="ru-RU" dirty="0"/>
          </a:p>
          <a:p>
            <a:pPr fontAlgn="auto">
              <a:spcAft>
                <a:spcPts val="0"/>
              </a:spcAft>
              <a:buFont typeface="Arial" panose="020B0604020202020204" pitchFamily="34" charset="0"/>
              <a:buChar char="•"/>
              <a:defRPr/>
            </a:pP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8650" y="393701"/>
            <a:ext cx="7886700" cy="5783263"/>
          </a:xfrm>
        </p:spPr>
        <p:txBody>
          <a:bodyPr rtlCol="0">
            <a:normAutofit fontScale="70000" lnSpcReduction="20000"/>
          </a:bodyPr>
          <a:lstStyle/>
          <a:p>
            <a:pPr fontAlgn="auto">
              <a:spcAft>
                <a:spcPts val="0"/>
              </a:spcAft>
              <a:buFont typeface="Arial" panose="020B0604020202020204" pitchFamily="34" charset="0"/>
              <a:buChar char="•"/>
              <a:defRPr/>
            </a:pPr>
            <a:r>
              <a:rPr lang="kk-KZ" dirty="0" smtClean="0"/>
              <a:t>Жуғыш заттар epiтiндiлepiнiң көбiк түзу қасиетiн жақсарту үшiн оларға түрлi заттар қосады. Натрий алкилсульфонаты epiтiндiciнiң көбiк бағанасының ең жоғарғы мәнi электролиттiң белгiлi концентрациясына сәйкес болады да, ерiтiндiнiң көбiк түзу қасиетi электролиттiң гидратталған бiр валенттi катиондарының радиусына кepi пропорционал болады. Катион зарядының артуы С</a:t>
            </a:r>
            <a:r>
              <a:rPr lang="kk-KZ" baseline="-25000" dirty="0" smtClean="0"/>
              <a:t>12 </a:t>
            </a:r>
            <a:r>
              <a:rPr lang="kk-KZ" dirty="0" smtClean="0"/>
              <a:t>– С</a:t>
            </a:r>
            <a:r>
              <a:rPr lang="kk-KZ" baseline="-25000" dirty="0" smtClean="0"/>
              <a:t>14</a:t>
            </a:r>
            <a:r>
              <a:rPr lang="kk-KZ" dirty="0" smtClean="0"/>
              <a:t> алкилсульфаттардың көбiк түзу қасиетiн жоғарылатады. Электролит бeткi қабаттағы заряд тығыздығының артуына және электрлiк қабаттың диффузиялық бұлiгiнiң сығылуына жағдай жасайды, осының нәтижесiнде әр түрлi жағдайларда қолданылатын (сол сияқты кермек суда да) көбіктің тұрақты көпiршiк қабатын алуға болады. Көбiнесе қосымша заттар ретiнде фосфаттар қолданылады, олар көбіктің көлемi мен тұрақтылығын ұлғайтады және олардың белгiлi концентрациясында көбiк түзу қасиетi ең жоғарғы шекке жетiп, одан кейiн фосфаттарды қосқанда бұл қасиет нашарлайды. Синтетикалық жуғыш заттардың көбiк түзу қабiлетiн карбоксилметилцеллюлоза, әcipece жоғары температурада арттырады. </a:t>
            </a:r>
            <a:endParaRPr lang="ru-RU" dirty="0" smtClean="0"/>
          </a:p>
          <a:p>
            <a:pPr fontAlgn="auto">
              <a:spcAft>
                <a:spcPts val="0"/>
              </a:spcAft>
              <a:buFont typeface="Arial" panose="020B0604020202020204" pitchFamily="34" charset="0"/>
              <a:buChar char="•"/>
              <a:defRPr/>
            </a:pP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kk-KZ" b="1" dirty="0" smtClean="0"/>
              <a:t/>
            </a:r>
            <a:br>
              <a:rPr lang="kk-KZ" b="1" dirty="0" smtClean="0"/>
            </a:br>
            <a:r>
              <a:rPr lang="kk-KZ" b="1" dirty="0" smtClean="0"/>
              <a:t>3. Температураның әсерi</a:t>
            </a:r>
            <a:r>
              <a:rPr lang="ru-RU" dirty="0" smtClean="0"/>
              <a:t/>
            </a:r>
            <a:br>
              <a:rPr lang="ru-RU" dirty="0" smtClean="0"/>
            </a:br>
            <a:r>
              <a:rPr lang="kk-KZ" b="1" dirty="0" smtClean="0"/>
              <a:t> </a:t>
            </a:r>
            <a:r>
              <a:rPr lang="ru-RU" dirty="0" smtClean="0"/>
              <a:t/>
            </a:r>
            <a:br>
              <a:rPr lang="ru-RU" dirty="0" smtClean="0"/>
            </a:br>
            <a:endParaRPr lang="ru-RU" dirty="0"/>
          </a:p>
        </p:txBody>
      </p:sp>
      <p:sp>
        <p:nvSpPr>
          <p:cNvPr id="3" name="Объект 2"/>
          <p:cNvSpPr>
            <a:spLocks noGrp="1"/>
          </p:cNvSpPr>
          <p:nvPr>
            <p:ph idx="1"/>
          </p:nvPr>
        </p:nvSpPr>
        <p:spPr>
          <a:xfrm>
            <a:off x="628650" y="914401"/>
            <a:ext cx="7886700" cy="5262563"/>
          </a:xfrm>
        </p:spPr>
        <p:txBody>
          <a:bodyPr rtlCol="0">
            <a:normAutofit fontScale="70000" lnSpcReduction="20000"/>
          </a:bodyPr>
          <a:lstStyle/>
          <a:p>
            <a:pPr fontAlgn="auto">
              <a:spcAft>
                <a:spcPts val="0"/>
              </a:spcAft>
              <a:buFont typeface="Arial" panose="020B0604020202020204" pitchFamily="34" charset="0"/>
              <a:buChar char="•"/>
              <a:defRPr/>
            </a:pPr>
            <a:endParaRPr lang="kk-KZ" dirty="0" smtClean="0"/>
          </a:p>
          <a:p>
            <a:pPr fontAlgn="auto">
              <a:spcAft>
                <a:spcPts val="0"/>
              </a:spcAft>
              <a:buFont typeface="Arial" panose="020B0604020202020204" pitchFamily="34" charset="0"/>
              <a:buChar char="•"/>
              <a:defRPr/>
            </a:pPr>
            <a:r>
              <a:rPr lang="kk-KZ" dirty="0" smtClean="0"/>
              <a:t>Көбіктүзгіштік </a:t>
            </a:r>
            <a:r>
              <a:rPr lang="kk-KZ" dirty="0"/>
              <a:t>пен көбік тұрақтылығына температураның әсері күрделі, әрі басқа да қосарлас процестердің жүруіне тәуелді. Мысалы, температураны жоғарылатқанда еріткіштің және көбіктүзгіштің булануы артып, көбіктүзгіштің концентрациясы және оның құрылымының өзгешелігіне қарай көбіктің тұрақтылығы артуы немесе кемуі мүмкін. Температураның көтерілуімен БАЗ молекулаларының адсорбциялануы артып, олардың жылулық тербелістері күшееді де, көбіктүзгіш молекуласынан түзілген беттік қабаттың механикалық тұрақтылығы әлсірейді. Керісінше, температураның артуымен көбіктүзгіштің ерігіштігі артып, тұрақты көбік түзілуі мүмкін. Сонымен бірге, ерітіндінің тұтқырлығының төмендеуінен, көбіктегі сұйықтың ағуы жылдамдап, полярлы топтың гидратациялану жағдайларының өзгеруі нәтижесінде көбіктің тұрақтылығы төмендейді. </a:t>
            </a:r>
            <a:endParaRPr lang="ru-RU" dirty="0"/>
          </a:p>
          <a:p>
            <a:pPr fontAlgn="auto">
              <a:spcAft>
                <a:spcPts val="0"/>
              </a:spcAft>
              <a:buFont typeface="Arial" panose="020B0604020202020204" pitchFamily="34" charset="0"/>
              <a:buChar char="•"/>
              <a:defRPr/>
            </a:pP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28650" y="441325"/>
            <a:ext cx="7886700" cy="5735638"/>
          </a:xfrm>
        </p:spPr>
        <p:txBody>
          <a:bodyPr rtlCol="0">
            <a:normAutofit fontScale="62500" lnSpcReduction="20000"/>
          </a:bodyPr>
          <a:lstStyle/>
          <a:p>
            <a:pPr fontAlgn="auto">
              <a:spcAft>
                <a:spcPts val="0"/>
              </a:spcAft>
              <a:buFont typeface="Arial" panose="020B0604020202020204" pitchFamily="34" charset="0"/>
              <a:buChar char="•"/>
              <a:defRPr/>
            </a:pPr>
            <a:r>
              <a:rPr lang="kk-KZ" dirty="0" smtClean="0"/>
              <a:t>Натрий n-алкилсульфатының сулы ерітінділерінің көбіктүзгіштігін кең температуралық интервалда зерттеу жұмыстары БАЗ-дың көбіктенуі үшін МТКК шамасының температураға тәуелділігін ескеру қажет. Температураны жоғарылатқанда көбіктүзгіштік максимумы жоғары молекулалық гомологтар жағына қарай ығысады, бұл БАЗ молекулаларының қозғалғыштықтарының түрлілігіне байланысты. Көбіктің синерезисінің жылдамдығын зерттегенде, гидрофобты радикалдың ұзындығы артқан сайын көбіктен аққан сұйықтың жылдамдығы азаятындығы анықталған. Сонымен, бірдей жағдайда көбік синерезисінің жылдамдығы БАЗ-дың химиялық құрылысына тәуелді болатындығы табылған. </a:t>
            </a:r>
            <a:endParaRPr lang="ru-RU" dirty="0" smtClean="0"/>
          </a:p>
          <a:p>
            <a:pPr fontAlgn="auto">
              <a:spcAft>
                <a:spcPts val="0"/>
              </a:spcAft>
              <a:buFont typeface="Arial" panose="020B0604020202020204" pitchFamily="34" charset="0"/>
              <a:buChar char="•"/>
              <a:defRPr/>
            </a:pPr>
            <a:r>
              <a:rPr lang="kk-KZ" dirty="0" smtClean="0"/>
              <a:t>Анионактивтi БАЗ ерiтiндiсiнiң көбiктенуi 0</a:t>
            </a:r>
            <a:r>
              <a:rPr lang="kk-KZ" baseline="30000" dirty="0" smtClean="0"/>
              <a:t>0</a:t>
            </a:r>
            <a:r>
              <a:rPr lang="kk-KZ" dirty="0" smtClean="0"/>
              <a:t>С жоғары температурада, әдетте температура өскен сайын артады, ал одан соң бiраздан кейiн төмендей бастайды. Лаурин және миристин қышқылының сабындары 40</a:t>
            </a:r>
            <a:r>
              <a:rPr lang="kk-KZ" baseline="30000" dirty="0" smtClean="0"/>
              <a:t>0</a:t>
            </a:r>
            <a:r>
              <a:rPr lang="kk-KZ" dirty="0" smtClean="0"/>
              <a:t>С температурада жақсы көбiктенедi, ал пальмитин және стеарин қышқылының сабындарының көбiк түзу қасиетi 70 – 80</a:t>
            </a:r>
            <a:r>
              <a:rPr lang="kk-KZ" baseline="30000" dirty="0" smtClean="0"/>
              <a:t>0</a:t>
            </a:r>
            <a:r>
              <a:rPr lang="kk-KZ" dirty="0" smtClean="0"/>
              <a:t> С температурада ең жоғары шегiне жетедi. Анионактивтi және ионсыз БАЗ бен олардың қоспаларының әр түрлi температурадағы көбiк түзу қасиетi төмендегi 1-кестеде көрсетiлген.</a:t>
            </a:r>
            <a:endParaRPr lang="ru-RU" dirty="0" smtClean="0"/>
          </a:p>
          <a:p>
            <a:pPr fontAlgn="auto">
              <a:spcAft>
                <a:spcPts val="0"/>
              </a:spcAft>
              <a:buFont typeface="Arial" panose="020B0604020202020204" pitchFamily="34" charset="0"/>
              <a:buChar char="•"/>
              <a:defRPr/>
            </a:pP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fontScale="90000"/>
          </a:bodyPr>
          <a:lstStyle/>
          <a:p>
            <a:pPr fontAlgn="auto">
              <a:spcAft>
                <a:spcPts val="0"/>
              </a:spcAft>
              <a:defRPr/>
            </a:pPr>
            <a:r>
              <a:rPr lang="en-US" dirty="0" smtClean="0"/>
              <a:t/>
            </a:r>
            <a:br>
              <a:rPr lang="en-US" dirty="0" smtClean="0"/>
            </a:br>
            <a:r>
              <a:rPr lang="en-US" dirty="0"/>
              <a:t/>
            </a:r>
            <a:br>
              <a:rPr lang="en-US" dirty="0"/>
            </a:br>
            <a:r>
              <a:rPr lang="kk-KZ" dirty="0" smtClean="0"/>
              <a:t>1-кесте</a:t>
            </a:r>
            <a:r>
              <a:rPr lang="kk-KZ" dirty="0"/>
              <a:t>. Көбiк түзу қасиетiне температураның әсерi</a:t>
            </a:r>
            <a:r>
              <a:rPr lang="ru-RU" dirty="0"/>
              <a:t/>
            </a:r>
            <a:br>
              <a:rPr lang="ru-RU" dirty="0"/>
            </a:br>
            <a:r>
              <a:rPr lang="kk-KZ" b="1" dirty="0"/>
              <a:t> </a:t>
            </a:r>
            <a:r>
              <a:rPr lang="ru-RU" dirty="0"/>
              <a:t/>
            </a:r>
            <a:br>
              <a:rPr lang="ru-RU" dirty="0"/>
            </a:br>
            <a:endParaRPr lang="ru-RU" dirty="0"/>
          </a:p>
        </p:txBody>
      </p:sp>
      <p:graphicFrame>
        <p:nvGraphicFramePr>
          <p:cNvPr id="4" name="Объект 3"/>
          <p:cNvGraphicFramePr>
            <a:graphicFrameLocks noGrp="1"/>
          </p:cNvGraphicFramePr>
          <p:nvPr>
            <p:ph idx="1"/>
          </p:nvPr>
        </p:nvGraphicFramePr>
        <p:xfrm>
          <a:off x="729854" y="1690689"/>
          <a:ext cx="7684800" cy="4883533"/>
        </p:xfrm>
        <a:graphic>
          <a:graphicData uri="http://schemas.openxmlformats.org/drawingml/2006/table">
            <a:tbl>
              <a:tblPr>
                <a:tableStyleId>{5C22544A-7EE6-4342-B048-85BDC9FD1C3A}</a:tableStyleId>
              </a:tblPr>
              <a:tblGrid>
                <a:gridCol w="3801663"/>
                <a:gridCol w="971553"/>
                <a:gridCol w="971553"/>
                <a:gridCol w="971553"/>
                <a:gridCol w="968478"/>
              </a:tblGrid>
              <a:tr h="845569">
                <a:tc>
                  <a:txBody>
                    <a:bodyPr/>
                    <a:lstStyle/>
                    <a:p>
                      <a:pPr marL="21590" algn="just">
                        <a:lnSpc>
                          <a:spcPct val="115000"/>
                        </a:lnSpc>
                        <a:spcAft>
                          <a:spcPts val="0"/>
                        </a:spcAft>
                      </a:pPr>
                      <a:r>
                        <a:rPr lang="kk-KZ" sz="2400" dirty="0">
                          <a:effectLst/>
                        </a:rPr>
                        <a:t>              </a:t>
                      </a:r>
                      <a:r>
                        <a:rPr lang="en-US" sz="2400" dirty="0" err="1">
                          <a:effectLst/>
                        </a:rPr>
                        <a:t>Қосылыстар</a:t>
                      </a:r>
                      <a:endParaRPr lang="ru-RU" sz="24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51435" marR="51435" marT="0" marB="0"/>
                </a:tc>
                <a:tc>
                  <a:txBody>
                    <a:bodyPr/>
                    <a:lstStyle/>
                    <a:p>
                      <a:pPr algn="ctr">
                        <a:lnSpc>
                          <a:spcPct val="115000"/>
                        </a:lnSpc>
                        <a:spcAft>
                          <a:spcPts val="0"/>
                        </a:spcAft>
                        <a:tabLst>
                          <a:tab pos="471170" algn="l"/>
                        </a:tabLst>
                      </a:pPr>
                      <a:r>
                        <a:rPr lang="en-US" sz="2400" dirty="0">
                          <a:effectLst/>
                        </a:rPr>
                        <a:t>15</a:t>
                      </a:r>
                      <a:r>
                        <a:rPr lang="en-US" sz="2400" baseline="30000" dirty="0">
                          <a:effectLst/>
                        </a:rPr>
                        <a:t>0</a:t>
                      </a:r>
                      <a:r>
                        <a:rPr lang="en-US" sz="2400" dirty="0">
                          <a:effectLst/>
                        </a:rPr>
                        <a:t>С</a:t>
                      </a:r>
                      <a:endParaRPr lang="ru-RU" sz="24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51435" marR="51435" marT="0" marB="0"/>
                </a:tc>
                <a:tc>
                  <a:txBody>
                    <a:bodyPr/>
                    <a:lstStyle/>
                    <a:p>
                      <a:pPr algn="ctr">
                        <a:lnSpc>
                          <a:spcPct val="115000"/>
                        </a:lnSpc>
                        <a:spcAft>
                          <a:spcPts val="0"/>
                        </a:spcAft>
                        <a:tabLst>
                          <a:tab pos="523875" algn="l"/>
                        </a:tabLst>
                      </a:pPr>
                      <a:r>
                        <a:rPr lang="en-US" sz="2400">
                          <a:effectLst/>
                        </a:rPr>
                        <a:t>20</a:t>
                      </a:r>
                      <a:r>
                        <a:rPr lang="en-US" sz="2400" baseline="30000">
                          <a:effectLst/>
                        </a:rPr>
                        <a:t>0</a:t>
                      </a:r>
                      <a:r>
                        <a:rPr lang="en-US" sz="2400">
                          <a:effectLst/>
                        </a:rPr>
                        <a:t>С</a:t>
                      </a:r>
                      <a:endParaRPr lang="ru-RU" sz="2400">
                        <a:effectLst/>
                        <a:latin typeface="Times New Roman" panose="02020603050405020304" pitchFamily="18" charset="0"/>
                        <a:ea typeface="SimSun" panose="02010600030101010101" pitchFamily="2" charset="-122"/>
                        <a:cs typeface="Times New Roman" panose="02020603050405020304" pitchFamily="18" charset="0"/>
                      </a:endParaRPr>
                    </a:p>
                  </a:txBody>
                  <a:tcPr marL="51435" marR="51435" marT="0" marB="0"/>
                </a:tc>
                <a:tc>
                  <a:txBody>
                    <a:bodyPr/>
                    <a:lstStyle/>
                    <a:p>
                      <a:pPr algn="ctr">
                        <a:lnSpc>
                          <a:spcPct val="115000"/>
                        </a:lnSpc>
                        <a:spcAft>
                          <a:spcPts val="0"/>
                        </a:spcAft>
                        <a:tabLst>
                          <a:tab pos="523875" algn="l"/>
                        </a:tabLst>
                      </a:pPr>
                      <a:r>
                        <a:rPr lang="en-US" sz="2400">
                          <a:effectLst/>
                        </a:rPr>
                        <a:t>25</a:t>
                      </a:r>
                      <a:r>
                        <a:rPr lang="en-US" sz="2400" baseline="30000">
                          <a:effectLst/>
                        </a:rPr>
                        <a:t>0</a:t>
                      </a:r>
                      <a:r>
                        <a:rPr lang="en-US" sz="2400">
                          <a:effectLst/>
                        </a:rPr>
                        <a:t>С</a:t>
                      </a:r>
                      <a:endParaRPr lang="ru-RU" sz="2400">
                        <a:effectLst/>
                        <a:latin typeface="Times New Roman" panose="02020603050405020304" pitchFamily="18" charset="0"/>
                        <a:ea typeface="SimSun" panose="02010600030101010101" pitchFamily="2" charset="-122"/>
                        <a:cs typeface="Times New Roman" panose="02020603050405020304" pitchFamily="18" charset="0"/>
                      </a:endParaRPr>
                    </a:p>
                  </a:txBody>
                  <a:tcPr marL="51435" marR="51435" marT="0" marB="0"/>
                </a:tc>
                <a:tc>
                  <a:txBody>
                    <a:bodyPr/>
                    <a:lstStyle/>
                    <a:p>
                      <a:pPr algn="ctr">
                        <a:lnSpc>
                          <a:spcPct val="115000"/>
                        </a:lnSpc>
                        <a:spcAft>
                          <a:spcPts val="0"/>
                        </a:spcAft>
                        <a:tabLst>
                          <a:tab pos="523875" algn="l"/>
                        </a:tabLst>
                      </a:pPr>
                      <a:r>
                        <a:rPr lang="en-US" sz="2400">
                          <a:effectLst/>
                        </a:rPr>
                        <a:t>30</a:t>
                      </a:r>
                      <a:r>
                        <a:rPr lang="en-US" sz="2400" baseline="30000">
                          <a:effectLst/>
                        </a:rPr>
                        <a:t>0</a:t>
                      </a:r>
                      <a:r>
                        <a:rPr lang="en-US" sz="2400">
                          <a:effectLst/>
                        </a:rPr>
                        <a:t>С</a:t>
                      </a:r>
                      <a:endParaRPr lang="ru-RU" sz="2400">
                        <a:effectLst/>
                        <a:latin typeface="Times New Roman" panose="02020603050405020304" pitchFamily="18" charset="0"/>
                        <a:ea typeface="SimSun" panose="02010600030101010101" pitchFamily="2" charset="-122"/>
                        <a:cs typeface="Times New Roman" panose="02020603050405020304" pitchFamily="18" charset="0"/>
                      </a:endParaRPr>
                    </a:p>
                  </a:txBody>
                  <a:tcPr marL="51435" marR="51435" marT="0" marB="0"/>
                </a:tc>
              </a:tr>
              <a:tr h="1345988">
                <a:tc>
                  <a:txBody>
                    <a:bodyPr/>
                    <a:lstStyle/>
                    <a:p>
                      <a:pPr marL="21590" algn="ctr">
                        <a:lnSpc>
                          <a:spcPct val="115000"/>
                        </a:lnSpc>
                        <a:spcAft>
                          <a:spcPts val="0"/>
                        </a:spcAft>
                        <a:tabLst>
                          <a:tab pos="228600" algn="l"/>
                        </a:tabLst>
                      </a:pPr>
                      <a:r>
                        <a:rPr lang="en-US" sz="2400" dirty="0" err="1">
                          <a:effectLst/>
                        </a:rPr>
                        <a:t>Алкилоксиэтил</a:t>
                      </a:r>
                      <a:r>
                        <a:rPr lang="en-US" sz="2400" dirty="0">
                          <a:effectLst/>
                        </a:rPr>
                        <a:t> </a:t>
                      </a:r>
                      <a:r>
                        <a:rPr lang="en-US" sz="2400" dirty="0" err="1">
                          <a:effectLst/>
                        </a:rPr>
                        <a:t>эфирi</a:t>
                      </a:r>
                      <a:r>
                        <a:rPr lang="en-US" sz="2400" dirty="0">
                          <a:effectLst/>
                        </a:rPr>
                        <a:t> </a:t>
                      </a:r>
                      <a:endParaRPr lang="ru-RU" sz="2400" dirty="0">
                        <a:effectLst/>
                      </a:endParaRPr>
                    </a:p>
                    <a:p>
                      <a:pPr marL="21590" algn="ctr">
                        <a:lnSpc>
                          <a:spcPct val="115000"/>
                        </a:lnSpc>
                        <a:spcAft>
                          <a:spcPts val="0"/>
                        </a:spcAft>
                        <a:tabLst>
                          <a:tab pos="228600" algn="l"/>
                        </a:tabLst>
                      </a:pPr>
                      <a:r>
                        <a:rPr lang="en-US" sz="2400" dirty="0">
                          <a:effectLst/>
                        </a:rPr>
                        <a:t>(1 г/л )</a:t>
                      </a:r>
                      <a:endParaRPr lang="ru-RU" sz="24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51435" marR="51435" marT="0" marB="0"/>
                </a:tc>
                <a:tc>
                  <a:txBody>
                    <a:bodyPr/>
                    <a:lstStyle/>
                    <a:p>
                      <a:pPr indent="270510" algn="ctr">
                        <a:lnSpc>
                          <a:spcPct val="115000"/>
                        </a:lnSpc>
                        <a:spcAft>
                          <a:spcPts val="0"/>
                        </a:spcAft>
                        <a:tabLst>
                          <a:tab pos="523875" algn="l"/>
                        </a:tabLst>
                      </a:pPr>
                      <a:r>
                        <a:rPr lang="en-US" sz="2400" dirty="0">
                          <a:effectLst/>
                        </a:rPr>
                        <a:t> </a:t>
                      </a:r>
                      <a:endParaRPr lang="ru-RU" sz="2400" dirty="0">
                        <a:effectLst/>
                      </a:endParaRPr>
                    </a:p>
                    <a:p>
                      <a:pPr algn="ctr">
                        <a:lnSpc>
                          <a:spcPct val="115000"/>
                        </a:lnSpc>
                        <a:spcAft>
                          <a:spcPts val="0"/>
                        </a:spcAft>
                        <a:tabLst>
                          <a:tab pos="523875" algn="l"/>
                        </a:tabLst>
                      </a:pPr>
                      <a:r>
                        <a:rPr lang="en-US" sz="2400" dirty="0">
                          <a:effectLst/>
                        </a:rPr>
                        <a:t>0</a:t>
                      </a:r>
                      <a:endParaRPr lang="ru-RU" sz="24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51435" marR="51435" marT="0" marB="0"/>
                </a:tc>
                <a:tc>
                  <a:txBody>
                    <a:bodyPr/>
                    <a:lstStyle/>
                    <a:p>
                      <a:pPr indent="270510" algn="ctr">
                        <a:lnSpc>
                          <a:spcPct val="115000"/>
                        </a:lnSpc>
                        <a:spcAft>
                          <a:spcPts val="0"/>
                        </a:spcAft>
                        <a:tabLst>
                          <a:tab pos="523875" algn="l"/>
                        </a:tabLst>
                      </a:pPr>
                      <a:r>
                        <a:rPr lang="en-US" sz="2400" dirty="0">
                          <a:effectLst/>
                        </a:rPr>
                        <a:t> </a:t>
                      </a:r>
                      <a:endParaRPr lang="ru-RU" sz="2400" dirty="0">
                        <a:effectLst/>
                      </a:endParaRPr>
                    </a:p>
                    <a:p>
                      <a:pPr algn="ctr">
                        <a:lnSpc>
                          <a:spcPct val="115000"/>
                        </a:lnSpc>
                        <a:spcAft>
                          <a:spcPts val="0"/>
                        </a:spcAft>
                        <a:tabLst>
                          <a:tab pos="523875" algn="l"/>
                        </a:tabLst>
                      </a:pPr>
                      <a:r>
                        <a:rPr lang="en-US" sz="2400" dirty="0">
                          <a:effectLst/>
                        </a:rPr>
                        <a:t>1</a:t>
                      </a:r>
                      <a:endParaRPr lang="ru-RU" sz="24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51435" marR="51435" marT="0" marB="0"/>
                </a:tc>
                <a:tc>
                  <a:txBody>
                    <a:bodyPr/>
                    <a:lstStyle/>
                    <a:p>
                      <a:pPr indent="270510" algn="ctr">
                        <a:lnSpc>
                          <a:spcPct val="115000"/>
                        </a:lnSpc>
                        <a:spcAft>
                          <a:spcPts val="0"/>
                        </a:spcAft>
                        <a:tabLst>
                          <a:tab pos="523875" algn="l"/>
                        </a:tabLst>
                      </a:pPr>
                      <a:r>
                        <a:rPr lang="en-US" sz="2400">
                          <a:effectLst/>
                        </a:rPr>
                        <a:t> </a:t>
                      </a:r>
                      <a:endParaRPr lang="ru-RU" sz="2400">
                        <a:effectLst/>
                      </a:endParaRPr>
                    </a:p>
                    <a:p>
                      <a:pPr algn="ctr">
                        <a:lnSpc>
                          <a:spcPct val="115000"/>
                        </a:lnSpc>
                        <a:spcAft>
                          <a:spcPts val="0"/>
                        </a:spcAft>
                        <a:tabLst>
                          <a:tab pos="523875" algn="l"/>
                        </a:tabLst>
                      </a:pPr>
                      <a:r>
                        <a:rPr lang="en-US" sz="2400">
                          <a:effectLst/>
                        </a:rPr>
                        <a:t>3</a:t>
                      </a:r>
                      <a:endParaRPr lang="ru-RU" sz="2400">
                        <a:effectLst/>
                        <a:latin typeface="Times New Roman" panose="02020603050405020304" pitchFamily="18" charset="0"/>
                        <a:ea typeface="SimSun" panose="02010600030101010101" pitchFamily="2" charset="-122"/>
                        <a:cs typeface="Times New Roman" panose="02020603050405020304" pitchFamily="18" charset="0"/>
                      </a:endParaRPr>
                    </a:p>
                  </a:txBody>
                  <a:tcPr marL="51435" marR="51435" marT="0" marB="0"/>
                </a:tc>
                <a:tc>
                  <a:txBody>
                    <a:bodyPr/>
                    <a:lstStyle/>
                    <a:p>
                      <a:pPr indent="270510" algn="ctr">
                        <a:lnSpc>
                          <a:spcPct val="115000"/>
                        </a:lnSpc>
                        <a:spcAft>
                          <a:spcPts val="0"/>
                        </a:spcAft>
                        <a:tabLst>
                          <a:tab pos="523875" algn="l"/>
                        </a:tabLst>
                      </a:pPr>
                      <a:r>
                        <a:rPr lang="en-US" sz="2400">
                          <a:effectLst/>
                        </a:rPr>
                        <a:t> </a:t>
                      </a:r>
                      <a:endParaRPr lang="ru-RU" sz="2400">
                        <a:effectLst/>
                      </a:endParaRPr>
                    </a:p>
                    <a:p>
                      <a:pPr algn="ctr">
                        <a:lnSpc>
                          <a:spcPct val="115000"/>
                        </a:lnSpc>
                        <a:spcAft>
                          <a:spcPts val="0"/>
                        </a:spcAft>
                        <a:tabLst>
                          <a:tab pos="523875" algn="l"/>
                        </a:tabLst>
                      </a:pPr>
                      <a:r>
                        <a:rPr lang="en-US" sz="2400">
                          <a:effectLst/>
                        </a:rPr>
                        <a:t>10</a:t>
                      </a:r>
                      <a:endParaRPr lang="ru-RU" sz="2400">
                        <a:effectLst/>
                        <a:latin typeface="Times New Roman" panose="02020603050405020304" pitchFamily="18" charset="0"/>
                        <a:ea typeface="SimSun" panose="02010600030101010101" pitchFamily="2" charset="-122"/>
                        <a:cs typeface="Times New Roman" panose="02020603050405020304" pitchFamily="18" charset="0"/>
                      </a:endParaRPr>
                    </a:p>
                  </a:txBody>
                  <a:tcPr marL="51435" marR="51435" marT="0" marB="0"/>
                </a:tc>
              </a:tr>
              <a:tr h="1345988">
                <a:tc>
                  <a:txBody>
                    <a:bodyPr/>
                    <a:lstStyle/>
                    <a:p>
                      <a:pPr marL="21590" algn="ctr">
                        <a:lnSpc>
                          <a:spcPct val="115000"/>
                        </a:lnSpc>
                        <a:spcAft>
                          <a:spcPts val="0"/>
                        </a:spcAft>
                        <a:tabLst>
                          <a:tab pos="228600" algn="l"/>
                        </a:tabLst>
                      </a:pPr>
                      <a:r>
                        <a:rPr lang="en-US" sz="2400">
                          <a:effectLst/>
                        </a:rPr>
                        <a:t>Натрий алкилбензолсульфонаты</a:t>
                      </a:r>
                      <a:endParaRPr lang="ru-RU" sz="2400">
                        <a:effectLst/>
                      </a:endParaRPr>
                    </a:p>
                    <a:p>
                      <a:pPr marL="21590" algn="ctr">
                        <a:lnSpc>
                          <a:spcPct val="115000"/>
                        </a:lnSpc>
                        <a:spcAft>
                          <a:spcPts val="0"/>
                        </a:spcAft>
                        <a:tabLst>
                          <a:tab pos="228600" algn="l"/>
                        </a:tabLst>
                      </a:pPr>
                      <a:r>
                        <a:rPr lang="en-US" sz="2400">
                          <a:effectLst/>
                        </a:rPr>
                        <a:t>(1 г/л )</a:t>
                      </a:r>
                      <a:endParaRPr lang="ru-RU" sz="2400">
                        <a:effectLst/>
                        <a:latin typeface="Times New Roman" panose="02020603050405020304" pitchFamily="18" charset="0"/>
                        <a:ea typeface="SimSun" panose="02010600030101010101" pitchFamily="2" charset="-122"/>
                        <a:cs typeface="Times New Roman" panose="02020603050405020304" pitchFamily="18" charset="0"/>
                      </a:endParaRPr>
                    </a:p>
                  </a:txBody>
                  <a:tcPr marL="51435" marR="51435" marT="0" marB="0"/>
                </a:tc>
                <a:tc>
                  <a:txBody>
                    <a:bodyPr/>
                    <a:lstStyle/>
                    <a:p>
                      <a:pPr indent="270510" algn="ctr">
                        <a:lnSpc>
                          <a:spcPct val="115000"/>
                        </a:lnSpc>
                        <a:spcAft>
                          <a:spcPts val="0"/>
                        </a:spcAft>
                        <a:tabLst>
                          <a:tab pos="523875" algn="l"/>
                        </a:tabLst>
                      </a:pPr>
                      <a:r>
                        <a:rPr lang="en-US" sz="2400" dirty="0">
                          <a:effectLst/>
                        </a:rPr>
                        <a:t> </a:t>
                      </a:r>
                      <a:endParaRPr lang="ru-RU" sz="2400" dirty="0">
                        <a:effectLst/>
                      </a:endParaRPr>
                    </a:p>
                    <a:p>
                      <a:pPr algn="ctr">
                        <a:lnSpc>
                          <a:spcPct val="115000"/>
                        </a:lnSpc>
                        <a:spcAft>
                          <a:spcPts val="0"/>
                        </a:spcAft>
                        <a:tabLst>
                          <a:tab pos="523875" algn="l"/>
                        </a:tabLst>
                      </a:pPr>
                      <a:r>
                        <a:rPr lang="en-US" sz="2400" dirty="0">
                          <a:effectLst/>
                        </a:rPr>
                        <a:t>18</a:t>
                      </a:r>
                      <a:endParaRPr lang="ru-RU" sz="24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51435" marR="51435" marT="0" marB="0" anchor="ctr"/>
                </a:tc>
                <a:tc>
                  <a:txBody>
                    <a:bodyPr/>
                    <a:lstStyle/>
                    <a:p>
                      <a:pPr algn="ctr">
                        <a:lnSpc>
                          <a:spcPct val="115000"/>
                        </a:lnSpc>
                        <a:spcAft>
                          <a:spcPts val="0"/>
                        </a:spcAft>
                        <a:tabLst>
                          <a:tab pos="-891540" algn="ctr"/>
                          <a:tab pos="402590" algn="r"/>
                          <a:tab pos="523875" algn="l"/>
                        </a:tabLst>
                      </a:pPr>
                      <a:r>
                        <a:rPr lang="en-US" sz="2400" dirty="0">
                          <a:effectLst/>
                        </a:rPr>
                        <a:t> </a:t>
                      </a:r>
                      <a:endParaRPr lang="ru-RU" sz="2400" dirty="0">
                        <a:effectLst/>
                      </a:endParaRPr>
                    </a:p>
                    <a:p>
                      <a:pPr algn="ctr">
                        <a:lnSpc>
                          <a:spcPct val="115000"/>
                        </a:lnSpc>
                        <a:spcAft>
                          <a:spcPts val="0"/>
                        </a:spcAft>
                        <a:tabLst>
                          <a:tab pos="-891540" algn="ctr"/>
                          <a:tab pos="402590" algn="r"/>
                          <a:tab pos="523875" algn="l"/>
                        </a:tabLst>
                      </a:pPr>
                      <a:r>
                        <a:rPr lang="en-US" sz="2400" dirty="0">
                          <a:effectLst/>
                        </a:rPr>
                        <a:t>24</a:t>
                      </a:r>
                      <a:endParaRPr lang="ru-RU" sz="24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51435" marR="51435" marT="0" marB="0" anchor="ctr"/>
                </a:tc>
                <a:tc>
                  <a:txBody>
                    <a:bodyPr/>
                    <a:lstStyle/>
                    <a:p>
                      <a:pPr indent="270510" algn="ctr">
                        <a:lnSpc>
                          <a:spcPct val="115000"/>
                        </a:lnSpc>
                        <a:spcAft>
                          <a:spcPts val="0"/>
                        </a:spcAft>
                        <a:tabLst>
                          <a:tab pos="523875" algn="l"/>
                        </a:tabLst>
                      </a:pPr>
                      <a:r>
                        <a:rPr lang="en-US" sz="2400" dirty="0">
                          <a:effectLst/>
                        </a:rPr>
                        <a:t> </a:t>
                      </a:r>
                      <a:endParaRPr lang="ru-RU" sz="2400" dirty="0">
                        <a:effectLst/>
                      </a:endParaRPr>
                    </a:p>
                    <a:p>
                      <a:pPr algn="ctr">
                        <a:lnSpc>
                          <a:spcPct val="115000"/>
                        </a:lnSpc>
                        <a:spcAft>
                          <a:spcPts val="0"/>
                        </a:spcAft>
                        <a:tabLst>
                          <a:tab pos="523875" algn="l"/>
                        </a:tabLst>
                      </a:pPr>
                      <a:r>
                        <a:rPr lang="en-US" sz="2400" dirty="0">
                          <a:effectLst/>
                        </a:rPr>
                        <a:t>27</a:t>
                      </a:r>
                      <a:endParaRPr lang="ru-RU" sz="24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51435" marR="51435" marT="0" marB="0" anchor="ctr"/>
                </a:tc>
                <a:tc>
                  <a:txBody>
                    <a:bodyPr/>
                    <a:lstStyle/>
                    <a:p>
                      <a:pPr indent="270510" algn="ctr">
                        <a:lnSpc>
                          <a:spcPct val="115000"/>
                        </a:lnSpc>
                        <a:spcAft>
                          <a:spcPts val="0"/>
                        </a:spcAft>
                        <a:tabLst>
                          <a:tab pos="523875" algn="l"/>
                        </a:tabLst>
                      </a:pPr>
                      <a:r>
                        <a:rPr lang="en-US" sz="2400">
                          <a:effectLst/>
                        </a:rPr>
                        <a:t> </a:t>
                      </a:r>
                      <a:endParaRPr lang="ru-RU" sz="2400">
                        <a:effectLst/>
                      </a:endParaRPr>
                    </a:p>
                    <a:p>
                      <a:pPr algn="ctr">
                        <a:lnSpc>
                          <a:spcPct val="115000"/>
                        </a:lnSpc>
                        <a:spcAft>
                          <a:spcPts val="0"/>
                        </a:spcAft>
                        <a:tabLst>
                          <a:tab pos="523875" algn="l"/>
                        </a:tabLst>
                      </a:pPr>
                      <a:r>
                        <a:rPr lang="en-US" sz="2400">
                          <a:effectLst/>
                        </a:rPr>
                        <a:t>31</a:t>
                      </a:r>
                      <a:endParaRPr lang="ru-RU" sz="2400">
                        <a:effectLst/>
                        <a:latin typeface="Times New Roman" panose="02020603050405020304" pitchFamily="18" charset="0"/>
                        <a:ea typeface="SimSun" panose="02010600030101010101" pitchFamily="2" charset="-122"/>
                        <a:cs typeface="Times New Roman" panose="02020603050405020304" pitchFamily="18" charset="0"/>
                      </a:endParaRPr>
                    </a:p>
                  </a:txBody>
                  <a:tcPr marL="51435" marR="51435" marT="0" marB="0" anchor="ctr"/>
                </a:tc>
              </a:tr>
              <a:tr h="1345988">
                <a:tc>
                  <a:txBody>
                    <a:bodyPr/>
                    <a:lstStyle/>
                    <a:p>
                      <a:pPr marL="21590" algn="ctr">
                        <a:lnSpc>
                          <a:spcPct val="115000"/>
                        </a:lnSpc>
                        <a:spcAft>
                          <a:spcPts val="0"/>
                        </a:spcAft>
                        <a:tabLst>
                          <a:tab pos="228600" algn="l"/>
                        </a:tabLst>
                      </a:pPr>
                      <a:r>
                        <a:rPr lang="ru-RU" sz="2400">
                          <a:effectLst/>
                        </a:rPr>
                        <a:t>Осы БАЗ б</a:t>
                      </a:r>
                      <a:r>
                        <a:rPr lang="en-US" sz="2400">
                          <a:effectLst/>
                        </a:rPr>
                        <a:t>i</a:t>
                      </a:r>
                      <a:r>
                        <a:rPr lang="ru-RU" sz="2400">
                          <a:effectLst/>
                        </a:rPr>
                        <a:t>рдей мөлшер</a:t>
                      </a:r>
                      <a:r>
                        <a:rPr lang="en-US" sz="2400">
                          <a:effectLst/>
                        </a:rPr>
                        <a:t>i</a:t>
                      </a:r>
                      <a:r>
                        <a:rPr lang="ru-RU" sz="2400">
                          <a:effectLst/>
                        </a:rPr>
                        <a:t>н</a:t>
                      </a:r>
                      <a:r>
                        <a:rPr lang="en-US" sz="2400">
                          <a:effectLst/>
                        </a:rPr>
                        <a:t>i</a:t>
                      </a:r>
                      <a:r>
                        <a:rPr lang="kk-KZ" sz="2400">
                          <a:effectLst/>
                        </a:rPr>
                        <a:t>ң қ</a:t>
                      </a:r>
                      <a:r>
                        <a:rPr lang="ru-RU" sz="2400">
                          <a:effectLst/>
                        </a:rPr>
                        <a:t>оспасы (2 г/л )</a:t>
                      </a:r>
                      <a:endParaRPr lang="ru-RU" sz="2400">
                        <a:effectLst/>
                        <a:latin typeface="Times New Roman" panose="02020603050405020304" pitchFamily="18" charset="0"/>
                        <a:ea typeface="SimSun" panose="02010600030101010101" pitchFamily="2" charset="-122"/>
                        <a:cs typeface="Times New Roman" panose="02020603050405020304" pitchFamily="18" charset="0"/>
                      </a:endParaRPr>
                    </a:p>
                  </a:txBody>
                  <a:tcPr marL="51435" marR="51435" marT="0" marB="0"/>
                </a:tc>
                <a:tc>
                  <a:txBody>
                    <a:bodyPr/>
                    <a:lstStyle/>
                    <a:p>
                      <a:pPr indent="270510" algn="ctr">
                        <a:lnSpc>
                          <a:spcPct val="115000"/>
                        </a:lnSpc>
                        <a:spcAft>
                          <a:spcPts val="0"/>
                        </a:spcAft>
                        <a:tabLst>
                          <a:tab pos="523875" algn="l"/>
                        </a:tabLst>
                      </a:pPr>
                      <a:r>
                        <a:rPr lang="ru-RU" sz="2400">
                          <a:effectLst/>
                        </a:rPr>
                        <a:t> </a:t>
                      </a:r>
                    </a:p>
                    <a:p>
                      <a:pPr algn="ctr">
                        <a:lnSpc>
                          <a:spcPct val="115000"/>
                        </a:lnSpc>
                        <a:spcAft>
                          <a:spcPts val="0"/>
                        </a:spcAft>
                        <a:tabLst>
                          <a:tab pos="523875" algn="l"/>
                        </a:tabLst>
                      </a:pPr>
                      <a:r>
                        <a:rPr lang="en-US" sz="2400">
                          <a:effectLst/>
                        </a:rPr>
                        <a:t>40</a:t>
                      </a:r>
                      <a:endParaRPr lang="ru-RU" sz="2400">
                        <a:effectLst/>
                        <a:latin typeface="Times New Roman" panose="02020603050405020304" pitchFamily="18" charset="0"/>
                        <a:ea typeface="SimSun" panose="02010600030101010101" pitchFamily="2" charset="-122"/>
                        <a:cs typeface="Times New Roman" panose="02020603050405020304" pitchFamily="18" charset="0"/>
                      </a:endParaRPr>
                    </a:p>
                  </a:txBody>
                  <a:tcPr marL="51435" marR="51435" marT="0" marB="0"/>
                </a:tc>
                <a:tc>
                  <a:txBody>
                    <a:bodyPr/>
                    <a:lstStyle/>
                    <a:p>
                      <a:pPr indent="270510" algn="ctr">
                        <a:lnSpc>
                          <a:spcPct val="115000"/>
                        </a:lnSpc>
                        <a:spcAft>
                          <a:spcPts val="0"/>
                        </a:spcAft>
                        <a:tabLst>
                          <a:tab pos="523875" algn="l"/>
                        </a:tabLst>
                      </a:pPr>
                      <a:r>
                        <a:rPr lang="en-US" sz="2400">
                          <a:effectLst/>
                        </a:rPr>
                        <a:t> </a:t>
                      </a:r>
                      <a:endParaRPr lang="ru-RU" sz="2400">
                        <a:effectLst/>
                      </a:endParaRPr>
                    </a:p>
                    <a:p>
                      <a:pPr algn="ctr">
                        <a:lnSpc>
                          <a:spcPct val="115000"/>
                        </a:lnSpc>
                        <a:spcAft>
                          <a:spcPts val="0"/>
                        </a:spcAft>
                        <a:tabLst>
                          <a:tab pos="523875" algn="l"/>
                        </a:tabLst>
                      </a:pPr>
                      <a:r>
                        <a:rPr lang="en-US" sz="2400">
                          <a:effectLst/>
                        </a:rPr>
                        <a:t>58</a:t>
                      </a:r>
                      <a:endParaRPr lang="ru-RU" sz="2400">
                        <a:effectLst/>
                        <a:latin typeface="Times New Roman" panose="02020603050405020304" pitchFamily="18" charset="0"/>
                        <a:ea typeface="SimSun" panose="02010600030101010101" pitchFamily="2" charset="-122"/>
                        <a:cs typeface="Times New Roman" panose="02020603050405020304" pitchFamily="18" charset="0"/>
                      </a:endParaRPr>
                    </a:p>
                  </a:txBody>
                  <a:tcPr marL="51435" marR="51435" marT="0" marB="0"/>
                </a:tc>
                <a:tc>
                  <a:txBody>
                    <a:bodyPr/>
                    <a:lstStyle/>
                    <a:p>
                      <a:pPr indent="270510" algn="ctr">
                        <a:lnSpc>
                          <a:spcPct val="115000"/>
                        </a:lnSpc>
                        <a:spcAft>
                          <a:spcPts val="0"/>
                        </a:spcAft>
                        <a:tabLst>
                          <a:tab pos="523875" algn="l"/>
                        </a:tabLst>
                      </a:pPr>
                      <a:r>
                        <a:rPr lang="en-US" sz="2400" dirty="0">
                          <a:effectLst/>
                        </a:rPr>
                        <a:t> </a:t>
                      </a:r>
                      <a:endParaRPr lang="ru-RU" sz="2400" dirty="0">
                        <a:effectLst/>
                      </a:endParaRPr>
                    </a:p>
                    <a:p>
                      <a:pPr algn="ctr">
                        <a:lnSpc>
                          <a:spcPct val="115000"/>
                        </a:lnSpc>
                        <a:spcAft>
                          <a:spcPts val="0"/>
                        </a:spcAft>
                        <a:tabLst>
                          <a:tab pos="523875" algn="l"/>
                        </a:tabLst>
                      </a:pPr>
                      <a:r>
                        <a:rPr lang="en-US" sz="2400" dirty="0">
                          <a:effectLst/>
                        </a:rPr>
                        <a:t>70</a:t>
                      </a:r>
                      <a:endParaRPr lang="ru-RU" sz="24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51435" marR="51435" marT="0" marB="0"/>
                </a:tc>
                <a:tc>
                  <a:txBody>
                    <a:bodyPr/>
                    <a:lstStyle/>
                    <a:p>
                      <a:pPr indent="270510" algn="ctr">
                        <a:lnSpc>
                          <a:spcPct val="115000"/>
                        </a:lnSpc>
                        <a:spcAft>
                          <a:spcPts val="0"/>
                        </a:spcAft>
                        <a:tabLst>
                          <a:tab pos="523875" algn="l"/>
                        </a:tabLst>
                      </a:pPr>
                      <a:r>
                        <a:rPr lang="en-US" sz="2400" dirty="0">
                          <a:effectLst/>
                        </a:rPr>
                        <a:t> </a:t>
                      </a:r>
                      <a:endParaRPr lang="ru-RU" sz="2400" dirty="0">
                        <a:effectLst/>
                      </a:endParaRPr>
                    </a:p>
                    <a:p>
                      <a:pPr algn="ctr">
                        <a:lnSpc>
                          <a:spcPct val="115000"/>
                        </a:lnSpc>
                        <a:spcAft>
                          <a:spcPts val="0"/>
                        </a:spcAft>
                        <a:tabLst>
                          <a:tab pos="523875" algn="l"/>
                        </a:tabLst>
                      </a:pPr>
                      <a:r>
                        <a:rPr lang="en-US" sz="2400" dirty="0">
                          <a:effectLst/>
                        </a:rPr>
                        <a:t>75</a:t>
                      </a:r>
                      <a:endParaRPr lang="ru-RU" sz="2400" dirty="0">
                        <a:effectLst/>
                        <a:latin typeface="Times New Roman" panose="02020603050405020304" pitchFamily="18" charset="0"/>
                        <a:ea typeface="SimSun" panose="02010600030101010101" pitchFamily="2" charset="-122"/>
                        <a:cs typeface="Times New Roman" panose="02020603050405020304" pitchFamily="18" charset="0"/>
                      </a:endParaRPr>
                    </a:p>
                  </a:txBody>
                  <a:tcPr marL="51435" marR="51435" marT="0" marB="0"/>
                </a:tc>
              </a:tr>
            </a:tbl>
          </a:graphicData>
        </a:graphic>
      </p:graphicFrame>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655</Words>
  <Application>Microsoft Office PowerPoint</Application>
  <PresentationFormat>Экран (4:3)</PresentationFormat>
  <Paragraphs>54</Paragraphs>
  <Slides>11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11</vt:i4>
      </vt:variant>
    </vt:vector>
  </HeadingPairs>
  <TitlesOfParts>
    <vt:vector size="12" baseType="lpstr">
      <vt:lpstr>Тема Office</vt:lpstr>
      <vt:lpstr>5-дәріс ТҮРЛI ФАКТОРЛАРДЫҢ КӨБIК ТҮЗIЛУГЕ ЖӘНЕ КӨБІК ТҰРАҚТЫЛЫҒЫНА ТИГIЗЕТIН ӘСЕРI </vt:lpstr>
      <vt:lpstr>Слайд 2</vt:lpstr>
      <vt:lpstr>  </vt:lpstr>
      <vt:lpstr>Слайд 4</vt:lpstr>
      <vt:lpstr> 2. Ерiтiндiлердiң беттiк керiлуiнiң әсерi </vt:lpstr>
      <vt:lpstr>Слайд 6</vt:lpstr>
      <vt:lpstr> 3. Температураның әсерi   </vt:lpstr>
      <vt:lpstr>Слайд 8</vt:lpstr>
      <vt:lpstr>  1-кесте. Көбiк түзу қасиетiне температураның әсерi   </vt:lpstr>
      <vt:lpstr>Слайд 10</vt:lpstr>
      <vt:lpstr>Слайд 11</vt:lpstr>
    </vt:vector>
  </TitlesOfParts>
  <Company>RePack by SPecialiST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5-дәріс ТҮРЛI ФАКТОРЛАРДЫҢ КӨБIК ТҮЗIЛУГЕ ЖӘНЕ КӨБІК ТҰРАҚТЫЛЫҒЫНА ТИГIЗЕТIН ӘСЕРI </dc:title>
  <dc:creator>Admin</dc:creator>
  <cp:lastModifiedBy>Admin</cp:lastModifiedBy>
  <cp:revision>2</cp:revision>
  <dcterms:created xsi:type="dcterms:W3CDTF">2020-11-23T16:24:26Z</dcterms:created>
  <dcterms:modified xsi:type="dcterms:W3CDTF">2020-11-23T16:34:16Z</dcterms:modified>
</cp:coreProperties>
</file>